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470" r:id="rId2"/>
    <p:sldId id="367" r:id="rId3"/>
    <p:sldId id="469" r:id="rId4"/>
    <p:sldId id="401" r:id="rId5"/>
    <p:sldId id="411" r:id="rId6"/>
    <p:sldId id="438" r:id="rId7"/>
    <p:sldId id="433" r:id="rId8"/>
    <p:sldId id="434" r:id="rId9"/>
    <p:sldId id="468" r:id="rId10"/>
    <p:sldId id="439" r:id="rId11"/>
  </p:sldIdLst>
  <p:sldSz cx="9144000" cy="6858000" type="screen4x3"/>
  <p:notesSz cx="6997700" cy="9271000"/>
  <p:custShowLst>
    <p:custShow name="chapter" id="0">
      <p:sldLst>
        <p:sld r:id="rId5"/>
        <p:sld r:id="rId6"/>
      </p:sldLst>
    </p:custShow>
    <p:custShow name="bellringers" id="1">
      <p:sldLst/>
    </p:custShow>
    <p:custShow name="transparencies" id="2">
      <p:sldLst/>
    </p:custShow>
    <p:custShow name="stp" id="3">
      <p:sldLst>
        <p:sld r:id="rId9"/>
        <p:sld r:id="rId8"/>
      </p:sldLst>
    </p:custShow>
    <p:custShow name="EQK sect 1" id="4">
      <p:sldLst>
        <p:sld r:id="rId5"/>
        <p:sld r:id="rId6"/>
      </p:sldLst>
    </p:custShow>
    <p:custShow name="EQK sect 2" id="5">
      <p:sldLst>
        <p:sld r:id="rId6"/>
      </p:sldLst>
    </p:custShow>
    <p:custShow name="EQK sect 3" id="6">
      <p:sldLst/>
    </p:custShow>
    <p:custShow name="VIsCon" id="7">
      <p:sldLst>
        <p:sld r:id="rId5"/>
      </p:sldLst>
    </p:custShow>
    <p:custShow name="Image" id="8">
      <p:sldLst/>
    </p:custShow>
    <p:custShow name="Menu" id="9">
      <p:sldLst/>
    </p:custShow>
    <p:custShow name="Resources" id="10">
      <p:sldLst/>
    </p:custShow>
    <p:custShow name="CNN" id="11">
      <p:sldLst/>
    </p:custShow>
  </p:custShowLst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>
          <p15:clr>
            <a:srgbClr val="A4A3A4"/>
          </p15:clr>
        </p15:guide>
        <p15:guide id="2" pos="7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1"/>
    <a:srgbClr val="003466"/>
    <a:srgbClr val="CC3300"/>
    <a:srgbClr val="000099"/>
    <a:srgbClr val="FFCC00"/>
    <a:srgbClr val="CC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5" autoAdjust="0"/>
    <p:restoredTop sz="88699" autoAdjust="0"/>
  </p:normalViewPr>
  <p:slideViewPr>
    <p:cSldViewPr snapToObjects="1">
      <p:cViewPr varScale="1">
        <p:scale>
          <a:sx n="68" d="100"/>
          <a:sy n="68" d="100"/>
        </p:scale>
        <p:origin x="1392" y="67"/>
      </p:cViewPr>
      <p:guideLst>
        <p:guide orient="horz" pos="1104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7" d="100"/>
          <a:sy n="57" d="100"/>
        </p:scale>
        <p:origin x="2309" y="67"/>
      </p:cViewPr>
      <p:guideLst>
        <p:guide orient="horz" pos="2920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1675"/>
            <a:ext cx="4618038" cy="3463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344" y="4404359"/>
            <a:ext cx="5131013" cy="41716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85" tIns="45186" rIns="91985" bIns="45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2967" y="8805960"/>
            <a:ext cx="3033099" cy="463550"/>
          </a:xfrm>
          <a:prstGeom prst="rect">
            <a:avLst/>
          </a:prstGeom>
          <a:noFill/>
        </p:spPr>
        <p:txBody>
          <a:bodyPr lIns="91221" tIns="45610" rIns="91221" bIns="45610"/>
          <a:lstStyle/>
          <a:p>
            <a:fld id="{3DE1FCCE-8649-47BC-93AA-7C04E7C8D78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z="10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Header – dark yellow 24 points Arial Bold </a:t>
            </a:r>
          </a:p>
          <a:p>
            <a:r>
              <a:rPr lang="en-US"/>
              <a:t>Body text – white 20 points Arial Bold, dark yellow highlights</a:t>
            </a:r>
          </a:p>
          <a:p>
            <a:r>
              <a:rPr lang="en-US"/>
              <a:t>Bullets – dark yellow</a:t>
            </a:r>
          </a:p>
          <a:p>
            <a:r>
              <a:rPr lang="en-US"/>
              <a:t>Copyright – white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/>
              <a:t>12 points Arial </a:t>
            </a:r>
          </a:p>
          <a:p>
            <a:r>
              <a:rPr lang="en-US"/>
              <a:t>Size: </a:t>
            </a:r>
          </a:p>
          <a:p>
            <a:r>
              <a:rPr lang="en-US"/>
              <a:t>      Height: 7.52"</a:t>
            </a:r>
          </a:p>
          <a:p>
            <a:r>
              <a:rPr lang="en-US"/>
              <a:t>      Width: 10.02"</a:t>
            </a:r>
          </a:p>
          <a:p>
            <a:r>
              <a:rPr lang="en-US"/>
              <a:t>      Scale: 70% </a:t>
            </a:r>
          </a:p>
          <a:p>
            <a:r>
              <a:rPr lang="en-US"/>
              <a:t>Position on slide:</a:t>
            </a:r>
          </a:p>
          <a:p>
            <a:r>
              <a:rPr lang="en-US"/>
              <a:t>      Horizontal - 0"</a:t>
            </a:r>
          </a:p>
          <a:p>
            <a:r>
              <a:rPr lang="en-US"/>
              <a:t>      Vertical - 0"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baseline="0" dirty="0"/>
              <a:t> would like to start with our motivation and before we even start talking about, regional regression or regression altogether, lets talk about why we need regional knowledge. </a:t>
            </a:r>
          </a:p>
          <a:p>
            <a:r>
              <a:rPr lang="en-US" baseline="0" dirty="0"/>
              <a:t>We believe spatial data or geo-referenced data contains many patterns but they are visible on regional level but not at global level. </a:t>
            </a:r>
          </a:p>
          <a:p>
            <a:r>
              <a:rPr lang="en-US" dirty="0"/>
              <a:t>I</a:t>
            </a:r>
            <a:r>
              <a:rPr lang="en-US" baseline="0" dirty="0"/>
              <a:t> will give examples to support these claims in next 2 slides. But here let me give you an example that is not in the paper and I got inspired by Dr </a:t>
            </a:r>
            <a:r>
              <a:rPr lang="en-US" baseline="0" dirty="0" err="1"/>
              <a:t>Hanrahan</a:t>
            </a:r>
            <a:r>
              <a:rPr lang="en-US" baseline="0" dirty="0"/>
              <a:t>, our keynote speaker from yesterday. Remember he talked about Hurricane Katrina and as a person from Houston TX where 150,000 of Katrina evacuees were moved this was one of the early things we </a:t>
            </a:r>
            <a:r>
              <a:rPr lang="en-US" baseline="0" dirty="0" err="1"/>
              <a:t>woked</a:t>
            </a:r>
            <a:r>
              <a:rPr lang="en-US" baseline="0" dirty="0"/>
              <a:t> on. We have student data from a large school district in Houston around 7,000 students. 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baseline="0" dirty="0"/>
              <a:t> would like to start with our motivation and before we even start talking about, regional regression or regression altogether, lets talk about why we need regional knowledge. </a:t>
            </a:r>
          </a:p>
          <a:p>
            <a:r>
              <a:rPr lang="en-US" baseline="0" dirty="0"/>
              <a:t>We believe spatial data or geo-referenced data contains many patterns but they are visible on regional level but not at global level. </a:t>
            </a:r>
          </a:p>
          <a:p>
            <a:r>
              <a:rPr lang="en-US" dirty="0"/>
              <a:t>I</a:t>
            </a:r>
            <a:r>
              <a:rPr lang="en-US" baseline="0" dirty="0"/>
              <a:t> will give examples to support these claims in next 2 slides. But here let me give you an example that is not in the paper and I got inspired by Dr </a:t>
            </a:r>
            <a:r>
              <a:rPr lang="en-US" baseline="0" dirty="0" err="1"/>
              <a:t>Hanrahan</a:t>
            </a:r>
            <a:r>
              <a:rPr lang="en-US" baseline="0" dirty="0"/>
              <a:t>, our keynote speaker from yesterday. Remember he talked about Hurricane Katrina and as a person from Houston TX where 150,000 of Katrina evacuees were moved this was one of the early things we </a:t>
            </a:r>
            <a:r>
              <a:rPr lang="en-US" baseline="0" dirty="0" err="1"/>
              <a:t>woked</a:t>
            </a:r>
            <a:r>
              <a:rPr lang="en-US" baseline="0" dirty="0"/>
              <a:t> on. We have student data from a large school district in Houston around 7,000 students. 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Header – dark yellow 24 points Arial Bold </a:t>
            </a:r>
          </a:p>
          <a:p>
            <a:r>
              <a:rPr lang="en-US"/>
              <a:t>Body text – white 20 points Arial Bold, dark yellow highlights</a:t>
            </a:r>
          </a:p>
          <a:p>
            <a:r>
              <a:rPr lang="en-US"/>
              <a:t>Bullets – dark yellow</a:t>
            </a:r>
          </a:p>
          <a:p>
            <a:r>
              <a:rPr lang="en-US"/>
              <a:t>Copyright – white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/>
              <a:t>12 points Arial </a:t>
            </a:r>
          </a:p>
          <a:p>
            <a:r>
              <a:rPr lang="en-US"/>
              <a:t>Size: </a:t>
            </a:r>
          </a:p>
          <a:p>
            <a:r>
              <a:rPr lang="en-US"/>
              <a:t>      Height: 7.52"</a:t>
            </a:r>
          </a:p>
          <a:p>
            <a:r>
              <a:rPr lang="en-US"/>
              <a:t>      Width: 10.02"</a:t>
            </a:r>
          </a:p>
          <a:p>
            <a:r>
              <a:rPr lang="en-US"/>
              <a:t>      Scale: 70% </a:t>
            </a:r>
          </a:p>
          <a:p>
            <a:r>
              <a:rPr lang="en-US"/>
              <a:t>Position on slide:</a:t>
            </a:r>
          </a:p>
          <a:p>
            <a:r>
              <a:rPr lang="en-US"/>
              <a:t>      Horizontal - 0"</a:t>
            </a:r>
          </a:p>
          <a:p>
            <a:r>
              <a:rPr lang="en-US"/>
              <a:t>      Vertical - 0"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Header – dark yellow 24 points Arial Bold </a:t>
            </a:r>
          </a:p>
          <a:p>
            <a:r>
              <a:rPr lang="en-US"/>
              <a:t>Body text – white 20 points Arial Bold, dark yellow highlights</a:t>
            </a:r>
          </a:p>
          <a:p>
            <a:r>
              <a:rPr lang="en-US"/>
              <a:t>Bullets – dark yellow</a:t>
            </a:r>
          </a:p>
          <a:p>
            <a:r>
              <a:rPr lang="en-US"/>
              <a:t>Copyright – white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/>
              <a:t>12 points Arial </a:t>
            </a:r>
          </a:p>
          <a:p>
            <a:r>
              <a:rPr lang="en-US"/>
              <a:t>Size: </a:t>
            </a:r>
          </a:p>
          <a:p>
            <a:r>
              <a:rPr lang="en-US"/>
              <a:t>      Height: 7.52"</a:t>
            </a:r>
          </a:p>
          <a:p>
            <a:r>
              <a:rPr lang="en-US"/>
              <a:t>      Width: 10.02"</a:t>
            </a:r>
          </a:p>
          <a:p>
            <a:r>
              <a:rPr lang="en-US"/>
              <a:t>      Scale: 70% </a:t>
            </a:r>
          </a:p>
          <a:p>
            <a:r>
              <a:rPr lang="en-US"/>
              <a:t>Position on slide:</a:t>
            </a:r>
          </a:p>
          <a:p>
            <a:r>
              <a:rPr lang="en-US"/>
              <a:t>      Horizontal - 0"</a:t>
            </a:r>
          </a:p>
          <a:p>
            <a:r>
              <a:rPr lang="en-US"/>
              <a:t>      Vertical - 0"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Header – dark yellow 24 points Arial Bold </a:t>
            </a:r>
          </a:p>
          <a:p>
            <a:r>
              <a:rPr lang="en-US"/>
              <a:t>Body text – white 20 points Arial Bold, dark yellow highlights</a:t>
            </a:r>
          </a:p>
          <a:p>
            <a:r>
              <a:rPr lang="en-US"/>
              <a:t>Bullets – dark yellow</a:t>
            </a:r>
          </a:p>
          <a:p>
            <a:r>
              <a:rPr lang="en-US"/>
              <a:t>Copyright – white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/>
              <a:t>12 points Arial </a:t>
            </a:r>
          </a:p>
          <a:p>
            <a:r>
              <a:rPr lang="en-US"/>
              <a:t>Size: </a:t>
            </a:r>
          </a:p>
          <a:p>
            <a:r>
              <a:rPr lang="en-US"/>
              <a:t>      Height: 7.52"</a:t>
            </a:r>
          </a:p>
          <a:p>
            <a:r>
              <a:rPr lang="en-US"/>
              <a:t>      Width: 10.02"</a:t>
            </a:r>
          </a:p>
          <a:p>
            <a:r>
              <a:rPr lang="en-US"/>
              <a:t>      Scale: 70% </a:t>
            </a:r>
          </a:p>
          <a:p>
            <a:r>
              <a:rPr lang="en-US"/>
              <a:t>Position on slide:</a:t>
            </a:r>
          </a:p>
          <a:p>
            <a:r>
              <a:rPr lang="en-US"/>
              <a:t>      Horizontal - 0"</a:t>
            </a:r>
          </a:p>
          <a:p>
            <a:r>
              <a:rPr lang="en-US"/>
              <a:t>      Vertical - 0"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2967" y="8805960"/>
            <a:ext cx="3033099" cy="463550"/>
          </a:xfrm>
          <a:prstGeom prst="rect">
            <a:avLst/>
          </a:prstGeom>
          <a:noFill/>
        </p:spPr>
        <p:txBody>
          <a:bodyPr lIns="91221" tIns="45610" rIns="91221" bIns="45610"/>
          <a:lstStyle/>
          <a:p>
            <a:fld id="{CCAA5D1E-4AE4-4305-8182-47866F2A1BDC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z="10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62967" y="8805960"/>
            <a:ext cx="3033099" cy="463550"/>
          </a:xfrm>
          <a:prstGeom prst="rect">
            <a:avLst/>
          </a:prstGeom>
          <a:noFill/>
        </p:spPr>
        <p:txBody>
          <a:bodyPr lIns="91221" tIns="45610" rIns="91221" bIns="45610"/>
          <a:lstStyle/>
          <a:p>
            <a:fld id="{19AC6A22-AABC-4D51-A655-B77639A5A816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z="10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Header – dark yellow 24 points Arial Bold </a:t>
            </a:r>
          </a:p>
          <a:p>
            <a:r>
              <a:rPr lang="en-US"/>
              <a:t>Body text – white 20 points Arial Bold, dark yellow highlights</a:t>
            </a:r>
          </a:p>
          <a:p>
            <a:r>
              <a:rPr lang="en-US"/>
              <a:t>Bullets – dark yellow</a:t>
            </a:r>
          </a:p>
          <a:p>
            <a:r>
              <a:rPr lang="en-US"/>
              <a:t>Copyright – white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/>
              <a:t>12 points Arial </a:t>
            </a:r>
          </a:p>
          <a:p>
            <a:r>
              <a:rPr lang="en-US"/>
              <a:t>Size: </a:t>
            </a:r>
          </a:p>
          <a:p>
            <a:r>
              <a:rPr lang="en-US"/>
              <a:t>      Height: 7.52"</a:t>
            </a:r>
          </a:p>
          <a:p>
            <a:r>
              <a:rPr lang="en-US"/>
              <a:t>      Width: 10.02"</a:t>
            </a:r>
          </a:p>
          <a:p>
            <a:r>
              <a:rPr lang="en-US"/>
              <a:t>      Scale: 70% </a:t>
            </a:r>
          </a:p>
          <a:p>
            <a:r>
              <a:rPr lang="en-US"/>
              <a:t>Position on slide:</a:t>
            </a:r>
          </a:p>
          <a:p>
            <a:r>
              <a:rPr lang="en-US"/>
              <a:t>      Horizontal - 0"</a:t>
            </a:r>
          </a:p>
          <a:p>
            <a:r>
              <a:rPr lang="en-US"/>
              <a:t>      Vertical - 0"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33" name="AutoShape 9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5791200" y="6299200"/>
            <a:ext cx="76200" cy="101600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2.cs.uh.edu/~ceick/kdd/CE09.pdf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topics/earth-and-planetary-sciences/geographically-weighted-regression#:~:text=Geographically%20weighted%20regression%20%28GWR%29%20is%20a%20local%20form,subsets%20of%20observations%20centered%20on%20a%20focal%20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impson%27s_parado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609600" y="1528763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09600" y="923925"/>
            <a:ext cx="8077200" cy="23303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FFCC00"/>
                </a:solidFill>
              </a:rPr>
              <a:t>Our Approach: </a:t>
            </a:r>
            <a:r>
              <a:rPr lang="en-US" sz="2000" b="1" dirty="0">
                <a:solidFill>
                  <a:schemeClr val="bg1"/>
                </a:solidFill>
              </a:rPr>
              <a:t>Use a separate regression function for different regions.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FFC000"/>
                </a:solidFill>
              </a:rPr>
              <a:t>Problem</a:t>
            </a:r>
            <a:r>
              <a:rPr lang="en-US" sz="2000" b="1" dirty="0">
                <a:solidFill>
                  <a:schemeClr val="bg1"/>
                </a:solidFill>
              </a:rPr>
              <a:t>: Need to find regions with a strong relationship between the dependent and independent variable.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555919" y="2819400"/>
            <a:ext cx="4130881" cy="25273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marL="457200" indent="-457200">
              <a:lnSpc>
                <a:spcPct val="120000"/>
              </a:lnSpc>
            </a:pPr>
            <a:r>
              <a:rPr lang="en-US" sz="2400" u="sng" dirty="0">
                <a:solidFill>
                  <a:srgbClr val="FFCC00"/>
                </a:solidFill>
                <a:cs typeface="Arial" charset="0"/>
              </a:rPr>
              <a:t>Problems to be solved: </a:t>
            </a:r>
          </a:p>
          <a:p>
            <a:pPr marL="457200" indent="-457200">
              <a:lnSpc>
                <a:spcPct val="120000"/>
              </a:lnSpc>
            </a:pPr>
            <a:r>
              <a:rPr lang="en-US" sz="1800" dirty="0">
                <a:solidFill>
                  <a:schemeClr val="bg1"/>
                </a:solidFill>
                <a:cs typeface="Arial" charset="0"/>
              </a:rPr>
              <a:t>1. Discovering the Regions</a:t>
            </a:r>
          </a:p>
          <a:p>
            <a:pPr marL="457200" indent="-457200">
              <a:lnSpc>
                <a:spcPct val="120000"/>
              </a:lnSpc>
            </a:pPr>
            <a:r>
              <a:rPr lang="en-US" sz="1800" dirty="0">
                <a:solidFill>
                  <a:schemeClr val="bg1"/>
                </a:solidFill>
                <a:cs typeface="Arial" charset="0"/>
              </a:rPr>
              <a:t>2. Extracting Regional Regression Functions</a:t>
            </a:r>
          </a:p>
          <a:p>
            <a:pPr marL="457200" indent="-457200">
              <a:lnSpc>
                <a:spcPct val="120000"/>
              </a:lnSpc>
            </a:pPr>
            <a:r>
              <a:rPr lang="en-US" sz="1800" dirty="0">
                <a:solidFill>
                  <a:schemeClr val="bg1"/>
                </a:solidFill>
                <a:cs typeface="Arial" charset="0"/>
              </a:rPr>
              <a:t>3. Develop a method to select which regression function to use for a new object to be predicted. </a:t>
            </a:r>
            <a:endParaRPr lang="el-GR" sz="1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14400" y="304800"/>
            <a:ext cx="50292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Idea Regional Regression</a:t>
            </a:r>
          </a:p>
        </p:txBody>
      </p:sp>
      <p:pic>
        <p:nvPicPr>
          <p:cNvPr id="7" name="Picture 6" descr="REG2_Framework_function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2971800"/>
            <a:ext cx="3946319" cy="2971800"/>
          </a:xfrm>
          <a:prstGeom prst="rect">
            <a:avLst/>
          </a:prstGeom>
        </p:spPr>
      </p:pic>
      <p:pic>
        <p:nvPicPr>
          <p:cNvPr id="9" name="Picture 29" descr="topbanner_dmm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248400"/>
            <a:ext cx="8229600" cy="579437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724400" y="5562600"/>
            <a:ext cx="3959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</a:t>
            </a:r>
            <a:r>
              <a:rPr lang="en-US" sz="1200" dirty="0">
                <a:hlinkClick r:id="rId5"/>
              </a:rPr>
              <a:t>http://www2.cs.uh.edu/~ceick/kdd/CE09.pdf</a:t>
            </a:r>
            <a:r>
              <a:rPr lang="en-US" sz="12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3" name="Rectangle 3"/>
          <p:cNvSpPr>
            <a:spLocks noChangeArrowheads="1"/>
          </p:cNvSpPr>
          <p:nvPr/>
        </p:nvSpPr>
        <p:spPr bwMode="auto">
          <a:xfrm>
            <a:off x="762793" y="1371600"/>
            <a:ext cx="43672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buClr>
                <a:srgbClr val="FFCC00"/>
              </a:buClr>
            </a:pPr>
            <a:r>
              <a:rPr lang="en-US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75525" name="Rectangle 5"/>
          <p:cNvSpPr>
            <a:spLocks noChangeArrowheads="1"/>
          </p:cNvSpPr>
          <p:nvPr/>
        </p:nvSpPr>
        <p:spPr bwMode="auto">
          <a:xfrm>
            <a:off x="914400" y="304800"/>
            <a:ext cx="22606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sz="2800" b="1" dirty="0">
              <a:solidFill>
                <a:srgbClr val="FFCC00"/>
              </a:solidFill>
            </a:endParaRPr>
          </a:p>
        </p:txBody>
      </p:sp>
      <p:sp>
        <p:nvSpPr>
          <p:cNvPr id="875526" name="Rectangle 6"/>
          <p:cNvSpPr>
            <a:spLocks noChangeArrowheads="1"/>
          </p:cNvSpPr>
          <p:nvPr/>
        </p:nvSpPr>
        <p:spPr bwMode="auto">
          <a:xfrm>
            <a:off x="609600" y="923925"/>
            <a:ext cx="8077200" cy="6068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FFCC00"/>
                </a:solidFill>
              </a:rPr>
              <a:t>Example 2: </a:t>
            </a:r>
            <a:r>
              <a:rPr lang="en-US" sz="2400" b="1" dirty="0">
                <a:solidFill>
                  <a:schemeClr val="bg1"/>
                </a:solidFill>
              </a:rPr>
              <a:t>Houston House Price Estimate </a:t>
            </a:r>
          </a:p>
        </p:txBody>
      </p:sp>
      <p:pic>
        <p:nvPicPr>
          <p:cNvPr id="6" name="Picture 5" descr="map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362203"/>
            <a:ext cx="3225800" cy="357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" name="Group 20"/>
          <p:cNvGrpSpPr/>
          <p:nvPr/>
        </p:nvGrpSpPr>
        <p:grpSpPr>
          <a:xfrm>
            <a:off x="762000" y="2362200"/>
            <a:ext cx="3225800" cy="3574648"/>
            <a:chOff x="2743200" y="1825622"/>
            <a:chExt cx="3225800" cy="3574648"/>
          </a:xfrm>
        </p:grpSpPr>
        <p:cxnSp>
          <p:nvCxnSpPr>
            <p:cNvPr id="8" name="Straight Connector 7"/>
            <p:cNvCxnSpPr/>
            <p:nvPr/>
          </p:nvCxnSpPr>
          <p:spPr bwMode="auto">
            <a:xfrm>
              <a:off x="2743200" y="2209800"/>
              <a:ext cx="3225800" cy="1588"/>
            </a:xfrm>
            <a:prstGeom prst="line">
              <a:avLst/>
            </a:prstGeom>
            <a:ln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auto">
            <a:xfrm>
              <a:off x="2743200" y="2692400"/>
              <a:ext cx="3225800" cy="1588"/>
            </a:xfrm>
            <a:prstGeom prst="line">
              <a:avLst/>
            </a:prstGeom>
            <a:ln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auto">
            <a:xfrm>
              <a:off x="2743200" y="3200400"/>
              <a:ext cx="3225800" cy="1588"/>
            </a:xfrm>
            <a:prstGeom prst="line">
              <a:avLst/>
            </a:prstGeom>
            <a:ln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auto">
            <a:xfrm>
              <a:off x="2743200" y="3733800"/>
              <a:ext cx="3225800" cy="1588"/>
            </a:xfrm>
            <a:prstGeom prst="line">
              <a:avLst/>
            </a:prstGeom>
            <a:ln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auto">
            <a:xfrm>
              <a:off x="2743200" y="4267200"/>
              <a:ext cx="3225800" cy="1588"/>
            </a:xfrm>
            <a:prstGeom prst="line">
              <a:avLst/>
            </a:prstGeom>
            <a:ln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auto">
            <a:xfrm>
              <a:off x="2743200" y="4876800"/>
              <a:ext cx="3225800" cy="1588"/>
            </a:xfrm>
            <a:prstGeom prst="line">
              <a:avLst/>
            </a:prstGeom>
            <a:ln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auto">
            <a:xfrm rot="5400000">
              <a:off x="1566272" y="3612152"/>
              <a:ext cx="3574645" cy="1589"/>
            </a:xfrm>
            <a:prstGeom prst="line">
              <a:avLst/>
            </a:prstGeom>
            <a:ln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auto">
            <a:xfrm rot="5400000">
              <a:off x="2252072" y="3612153"/>
              <a:ext cx="3574645" cy="1589"/>
            </a:xfrm>
            <a:prstGeom prst="line">
              <a:avLst/>
            </a:prstGeom>
            <a:ln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auto">
            <a:xfrm rot="5400000">
              <a:off x="3014072" y="3612150"/>
              <a:ext cx="3574645" cy="1589"/>
            </a:xfrm>
            <a:prstGeom prst="line">
              <a:avLst/>
            </a:prstGeom>
            <a:ln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rot="5400000">
              <a:off x="3623672" y="3612150"/>
              <a:ext cx="3574645" cy="1589"/>
            </a:xfrm>
            <a:prstGeom prst="line">
              <a:avLst/>
            </a:prstGeom>
            <a:ln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762793" y="1371600"/>
            <a:ext cx="8077200" cy="951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 If we use zip code as regions, they are in same region</a:t>
            </a:r>
          </a:p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 If we use a grid structure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4191000" y="2286000"/>
            <a:ext cx="4495800" cy="35368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 They are in different regions but some houses similar to B (lake view) are in same region with A and this will effect coefficient estimate</a:t>
            </a:r>
          </a:p>
          <a:p>
            <a:pPr>
              <a:lnSpc>
                <a:spcPct val="140000"/>
              </a:lnSpc>
              <a:buFont typeface="Wingdings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 More importantly, the house around U-shape lake show similar pattern and should be in the same region, we miss important information.</a:t>
            </a:r>
          </a:p>
        </p:txBody>
      </p:sp>
      <p:sp>
        <p:nvSpPr>
          <p:cNvPr id="23" name="Freeform 22"/>
          <p:cNvSpPr/>
          <p:nvPr/>
        </p:nvSpPr>
        <p:spPr bwMode="auto">
          <a:xfrm>
            <a:off x="2057400" y="2804582"/>
            <a:ext cx="1602317" cy="2300817"/>
          </a:xfrm>
          <a:custGeom>
            <a:avLst/>
            <a:gdLst>
              <a:gd name="connsiteX0" fmla="*/ 948267 w 1382184"/>
              <a:gd name="connsiteY0" fmla="*/ 167217 h 2048934"/>
              <a:gd name="connsiteX1" fmla="*/ 46567 w 1382184"/>
              <a:gd name="connsiteY1" fmla="*/ 1386417 h 2048934"/>
              <a:gd name="connsiteX2" fmla="*/ 668867 w 1382184"/>
              <a:gd name="connsiteY2" fmla="*/ 1881717 h 2048934"/>
              <a:gd name="connsiteX3" fmla="*/ 1341967 w 1382184"/>
              <a:gd name="connsiteY3" fmla="*/ 383117 h 2048934"/>
              <a:gd name="connsiteX4" fmla="*/ 948267 w 1382184"/>
              <a:gd name="connsiteY4" fmla="*/ 167217 h 204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2184" h="2048934">
                <a:moveTo>
                  <a:pt x="948267" y="167217"/>
                </a:moveTo>
                <a:cubicBezTo>
                  <a:pt x="732367" y="334434"/>
                  <a:pt x="93134" y="1100667"/>
                  <a:pt x="46567" y="1386417"/>
                </a:cubicBezTo>
                <a:cubicBezTo>
                  <a:pt x="0" y="1672167"/>
                  <a:pt x="452967" y="2048934"/>
                  <a:pt x="668867" y="1881717"/>
                </a:cubicBezTo>
                <a:cubicBezTo>
                  <a:pt x="884767" y="1714500"/>
                  <a:pt x="1301750" y="666750"/>
                  <a:pt x="1341967" y="383117"/>
                </a:cubicBezTo>
                <a:cubicBezTo>
                  <a:pt x="1382184" y="99484"/>
                  <a:pt x="1164167" y="0"/>
                  <a:pt x="948267" y="167217"/>
                </a:cubicBezTo>
                <a:close/>
              </a:path>
            </a:pathLst>
          </a:custGeom>
          <a:noFill/>
          <a:ln w="349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4" name="Picture 29" descr="topbanner_dmm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248400"/>
            <a:ext cx="8229600" cy="5794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5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3" name="Rectangle 3"/>
          <p:cNvSpPr>
            <a:spLocks noChangeArrowheads="1"/>
          </p:cNvSpPr>
          <p:nvPr/>
        </p:nvSpPr>
        <p:spPr bwMode="auto">
          <a:xfrm>
            <a:off x="533400" y="1514475"/>
            <a:ext cx="8153400" cy="44109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>
                <a:solidFill>
                  <a:schemeClr val="bg1"/>
                </a:solidFill>
              </a:rPr>
              <a:t> In geo-referenced dataset, most relationships only exist at </a:t>
            </a:r>
            <a:r>
              <a:rPr lang="en-US" sz="2200" dirty="0">
                <a:solidFill>
                  <a:srgbClr val="FFCC00"/>
                </a:solidFill>
              </a:rPr>
              <a:t>regional level</a:t>
            </a:r>
            <a:r>
              <a:rPr lang="en-US" sz="2200" dirty="0">
                <a:solidFill>
                  <a:schemeClr val="bg1"/>
                </a:solidFill>
              </a:rPr>
              <a:t> but not at the global level.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>
                <a:solidFill>
                  <a:schemeClr val="bg1"/>
                </a:solidFill>
              </a:rPr>
              <a:t> 1st law of geography: “</a:t>
            </a:r>
            <a:r>
              <a:rPr lang="en-US" sz="2200" i="1" dirty="0">
                <a:solidFill>
                  <a:schemeClr val="bg1"/>
                </a:solidFill>
              </a:rPr>
              <a:t>Everything is related to everything else but</a:t>
            </a:r>
            <a:r>
              <a:rPr lang="en-US" sz="2200" i="1" dirty="0">
                <a:solidFill>
                  <a:srgbClr val="FFCC00"/>
                </a:solidFill>
              </a:rPr>
              <a:t> nearby things are more related </a:t>
            </a:r>
            <a:r>
              <a:rPr lang="en-US" sz="2200" i="1" dirty="0">
                <a:solidFill>
                  <a:schemeClr val="bg1"/>
                </a:solidFill>
              </a:rPr>
              <a:t>than distant things” (</a:t>
            </a:r>
            <a:r>
              <a:rPr lang="en-US" sz="2200" i="1" dirty="0" err="1">
                <a:solidFill>
                  <a:schemeClr val="bg1"/>
                </a:solidFill>
              </a:rPr>
              <a:t>Tobler</a:t>
            </a:r>
            <a:r>
              <a:rPr lang="en-US" sz="2200" i="1" dirty="0">
                <a:solidFill>
                  <a:schemeClr val="bg1"/>
                </a:solidFill>
              </a:rPr>
              <a:t>)</a:t>
            </a:r>
            <a:endParaRPr lang="en-US" sz="22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>
                <a:solidFill>
                  <a:srgbClr val="FFC000"/>
                </a:solidFill>
              </a:rPr>
              <a:t>Coefficient estimates </a:t>
            </a:r>
            <a:r>
              <a:rPr lang="en-US" sz="2200" dirty="0">
                <a:solidFill>
                  <a:schemeClr val="bg1"/>
                </a:solidFill>
              </a:rPr>
              <a:t>in geo-referenced datasets </a:t>
            </a:r>
            <a:r>
              <a:rPr lang="en-US" sz="2200" dirty="0">
                <a:solidFill>
                  <a:srgbClr val="FFC000"/>
                </a:solidFill>
              </a:rPr>
              <a:t>spatially vary </a:t>
            </a:r>
            <a:r>
              <a:rPr lang="en-US" sz="2200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2200" dirty="0">
                <a:solidFill>
                  <a:schemeClr val="bg1"/>
                </a:solidFill>
              </a:rPr>
              <a:t>we need regression methods to discover regional coefficient estimates that captures </a:t>
            </a:r>
            <a:r>
              <a:rPr lang="en-US" sz="2200" dirty="0">
                <a:solidFill>
                  <a:srgbClr val="FFC000"/>
                </a:solidFill>
              </a:rPr>
              <a:t>underlying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>
                <a:solidFill>
                  <a:srgbClr val="FFC000"/>
                </a:solidFill>
              </a:rPr>
              <a:t>structure of data</a:t>
            </a:r>
            <a:r>
              <a:rPr lang="en-US" sz="2200" dirty="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en-US" sz="12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>
                <a:solidFill>
                  <a:schemeClr val="bg1"/>
                </a:solidFill>
              </a:rPr>
              <a:t> Using human-made boundaries (zip code etc.) is not good idea since they do not reflect patterns in spatially variance.</a:t>
            </a:r>
          </a:p>
        </p:txBody>
      </p:sp>
      <p:sp>
        <p:nvSpPr>
          <p:cNvPr id="798724" name="Rectangle 4"/>
          <p:cNvSpPr>
            <a:spLocks noChangeArrowheads="1"/>
          </p:cNvSpPr>
          <p:nvPr/>
        </p:nvSpPr>
        <p:spPr bwMode="auto">
          <a:xfrm>
            <a:off x="609600" y="914400"/>
            <a:ext cx="8077200" cy="5475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FFCC00"/>
                </a:solidFill>
              </a:rPr>
              <a:t>Regional Knowledge &amp; Coefficient Estimates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5" name="Picture 29" descr="topbanner_dmm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248400"/>
            <a:ext cx="8229600" cy="5794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3" name="Rectangle 3"/>
          <p:cNvSpPr>
            <a:spLocks noChangeArrowheads="1"/>
          </p:cNvSpPr>
          <p:nvPr/>
        </p:nvSpPr>
        <p:spPr bwMode="auto">
          <a:xfrm>
            <a:off x="533400" y="1514475"/>
            <a:ext cx="8153400" cy="53338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>
                <a:solidFill>
                  <a:schemeClr val="bg1"/>
                </a:solidFill>
              </a:rPr>
              <a:t>an instance-based, local spatial statistical technique used to analyze spatial non-stationarity. 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>
                <a:solidFill>
                  <a:schemeClr val="bg1"/>
                </a:solidFill>
              </a:rPr>
              <a:t> generates a separate regression function for each possible query point “online”</a:t>
            </a:r>
            <a:r>
              <a:rPr lang="en-US" sz="2200" dirty="0">
                <a:solidFill>
                  <a:schemeClr val="bg1"/>
                </a:solidFill>
                <a:sym typeface="Symbol"/>
              </a:rPr>
              <a:t></a:t>
            </a:r>
            <a:r>
              <a:rPr lang="en-US" sz="2200" dirty="0">
                <a:solidFill>
                  <a:schemeClr val="bg1"/>
                </a:solidFill>
              </a:rPr>
              <a:t>determined using a grid or kernel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v"/>
            </a:pPr>
            <a:r>
              <a:rPr lang="en-US" sz="2200" dirty="0">
                <a:solidFill>
                  <a:schemeClr val="bg1"/>
                </a:solidFill>
              </a:rPr>
              <a:t> a weight assigned to each observation that is based on its distance to the query point.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v"/>
            </a:pPr>
            <a:endParaRPr lang="en-US" sz="22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200" dirty="0">
                <a:solidFill>
                  <a:schemeClr val="bg1"/>
                </a:solidFill>
              </a:rPr>
              <a:t>Reference: </a:t>
            </a:r>
            <a:r>
              <a:rPr lang="en-US" sz="2200" dirty="0">
                <a:solidFill>
                  <a:schemeClr val="bg1"/>
                </a:solidFill>
                <a:hlinkClick r:id="rId3"/>
              </a:rPr>
              <a:t>https://www.sciencedirect.com/topics/earth-and-planetary-sciences/geographically-weighted-regression#:~:text=Geographically%20weighted%20regression%20%28GWR%29%20is%20a%20local%20form,subsets%20of%20observations%20centered%20on%20a%20focal%20point</a:t>
            </a:r>
            <a:r>
              <a:rPr lang="en-US" sz="2200" dirty="0">
                <a:solidFill>
                  <a:schemeClr val="bg1"/>
                </a:solidFill>
              </a:rPr>
              <a:t>. </a:t>
            </a:r>
          </a:p>
        </p:txBody>
      </p:sp>
      <p:pic>
        <p:nvPicPr>
          <p:cNvPr id="5" name="Picture 29" descr="topbanner_dmm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248400"/>
            <a:ext cx="8229600" cy="579437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14F4E5-1EF1-4779-95D1-B5F8DE438426}"/>
              </a:ext>
            </a:extLst>
          </p:cNvPr>
          <p:cNvSpPr txBox="1"/>
          <p:nvPr/>
        </p:nvSpPr>
        <p:spPr>
          <a:xfrm>
            <a:off x="1066800" y="973137"/>
            <a:ext cx="7543800" cy="494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FFC000"/>
                </a:solidFill>
                <a:cs typeface="Arial" pitchFamily="34" charset="0"/>
                <a:sym typeface="Wingdings" pitchFamily="2" charset="2"/>
              </a:rPr>
              <a:t>Geographically Weighted Regression (GWR)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/>
          <p:cNvSpPr>
            <a:spLocks noChangeArrowheads="1"/>
          </p:cNvSpPr>
          <p:nvPr/>
        </p:nvSpPr>
        <p:spPr bwMode="auto">
          <a:xfrm>
            <a:off x="914400" y="319088"/>
            <a:ext cx="22606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Motivation</a:t>
            </a:r>
          </a:p>
        </p:txBody>
      </p:sp>
      <p:sp>
        <p:nvSpPr>
          <p:cNvPr id="883715" name="Rectangle 3"/>
          <p:cNvSpPr>
            <a:spLocks noChangeArrowheads="1"/>
          </p:cNvSpPr>
          <p:nvPr/>
        </p:nvSpPr>
        <p:spPr bwMode="auto">
          <a:xfrm>
            <a:off x="609600" y="5029200"/>
            <a:ext cx="8077200" cy="1064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sz="2400" u="sng" dirty="0">
                <a:solidFill>
                  <a:schemeClr val="bg1"/>
                </a:solidFill>
              </a:rPr>
              <a:t>Regression Result:</a:t>
            </a:r>
            <a:r>
              <a:rPr lang="en-US" sz="2400" dirty="0">
                <a:solidFill>
                  <a:schemeClr val="bg1"/>
                </a:solidFill>
              </a:rPr>
              <a:t> A </a:t>
            </a:r>
            <a:r>
              <a:rPr lang="en-US" sz="2400" dirty="0">
                <a:solidFill>
                  <a:srgbClr val="FFCC00"/>
                </a:solidFill>
              </a:rPr>
              <a:t>positive</a:t>
            </a:r>
            <a:r>
              <a:rPr lang="en-US" sz="2400" dirty="0">
                <a:solidFill>
                  <a:schemeClr val="bg1"/>
                </a:solidFill>
              </a:rPr>
              <a:t> linear regression line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bg1"/>
                </a:solidFill>
              </a:rPr>
              <a:t>(Arsenic increases with increasing Fluoride concentration)</a:t>
            </a:r>
          </a:p>
        </p:txBody>
      </p:sp>
      <p:sp>
        <p:nvSpPr>
          <p:cNvPr id="883716" name="Rectangle 4"/>
          <p:cNvSpPr>
            <a:spLocks noChangeArrowheads="1"/>
          </p:cNvSpPr>
          <p:nvPr/>
        </p:nvSpPr>
        <p:spPr bwMode="auto">
          <a:xfrm>
            <a:off x="609600" y="923925"/>
            <a:ext cx="8077200" cy="600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FFCC00"/>
                </a:solidFill>
              </a:rPr>
              <a:t>Example 1: </a:t>
            </a:r>
            <a:r>
              <a:rPr lang="en-US" sz="2400" b="1">
                <a:solidFill>
                  <a:schemeClr val="bg1"/>
                </a:solidFill>
              </a:rPr>
              <a:t>Why We Need Regional Knowledge?</a:t>
            </a:r>
          </a:p>
        </p:txBody>
      </p:sp>
      <p:sp>
        <p:nvSpPr>
          <p:cNvPr id="883718" name="Line 6"/>
          <p:cNvSpPr>
            <a:spLocks noChangeShapeType="1"/>
          </p:cNvSpPr>
          <p:nvPr/>
        </p:nvSpPr>
        <p:spPr bwMode="auto">
          <a:xfrm>
            <a:off x="2971800" y="1765300"/>
            <a:ext cx="0" cy="25146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3719" name="Line 7"/>
          <p:cNvSpPr>
            <a:spLocks noChangeShapeType="1"/>
          </p:cNvSpPr>
          <p:nvPr/>
        </p:nvSpPr>
        <p:spPr bwMode="auto">
          <a:xfrm>
            <a:off x="2971800" y="4279900"/>
            <a:ext cx="32004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3720" name="Line 8"/>
          <p:cNvSpPr>
            <a:spLocks noChangeShapeType="1"/>
          </p:cNvSpPr>
          <p:nvPr/>
        </p:nvSpPr>
        <p:spPr bwMode="auto">
          <a:xfrm flipV="1">
            <a:off x="2971800" y="2590800"/>
            <a:ext cx="3200400" cy="457200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3721" name="Oval 9"/>
          <p:cNvSpPr>
            <a:spLocks noChangeArrowheads="1"/>
          </p:cNvSpPr>
          <p:nvPr/>
        </p:nvSpPr>
        <p:spPr bwMode="auto">
          <a:xfrm>
            <a:off x="3581400" y="2743200"/>
            <a:ext cx="76200" cy="76200"/>
          </a:xfrm>
          <a:prstGeom prst="ellipse">
            <a:avLst/>
          </a:prstGeom>
          <a:solidFill>
            <a:schemeClr val="bg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3736" name="Oval 24"/>
          <p:cNvSpPr>
            <a:spLocks noChangeArrowheads="1"/>
          </p:cNvSpPr>
          <p:nvPr/>
        </p:nvSpPr>
        <p:spPr bwMode="auto">
          <a:xfrm>
            <a:off x="4648200" y="2451100"/>
            <a:ext cx="76200" cy="76200"/>
          </a:xfrm>
          <a:prstGeom prst="ellipse">
            <a:avLst/>
          </a:prstGeom>
          <a:solidFill>
            <a:schemeClr val="bg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3738" name="Oval 26"/>
          <p:cNvSpPr>
            <a:spLocks noChangeArrowheads="1"/>
          </p:cNvSpPr>
          <p:nvPr/>
        </p:nvSpPr>
        <p:spPr bwMode="auto">
          <a:xfrm>
            <a:off x="3429000" y="2222500"/>
            <a:ext cx="76200" cy="76200"/>
          </a:xfrm>
          <a:prstGeom prst="ellipse">
            <a:avLst/>
          </a:prstGeom>
          <a:solidFill>
            <a:schemeClr val="bg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3740" name="Oval 28"/>
          <p:cNvSpPr>
            <a:spLocks noChangeArrowheads="1"/>
          </p:cNvSpPr>
          <p:nvPr/>
        </p:nvSpPr>
        <p:spPr bwMode="auto">
          <a:xfrm>
            <a:off x="3048000" y="3200400"/>
            <a:ext cx="76200" cy="76200"/>
          </a:xfrm>
          <a:prstGeom prst="ellipse">
            <a:avLst/>
          </a:prstGeom>
          <a:solidFill>
            <a:schemeClr val="bg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3741" name="Oval 29"/>
          <p:cNvSpPr>
            <a:spLocks noChangeArrowheads="1"/>
          </p:cNvSpPr>
          <p:nvPr/>
        </p:nvSpPr>
        <p:spPr bwMode="auto">
          <a:xfrm>
            <a:off x="3962400" y="2895600"/>
            <a:ext cx="76200" cy="76200"/>
          </a:xfrm>
          <a:prstGeom prst="ellipse">
            <a:avLst/>
          </a:prstGeom>
          <a:solidFill>
            <a:schemeClr val="bg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3744" name="Oval 32"/>
          <p:cNvSpPr>
            <a:spLocks noChangeArrowheads="1"/>
          </p:cNvSpPr>
          <p:nvPr/>
        </p:nvSpPr>
        <p:spPr bwMode="auto">
          <a:xfrm>
            <a:off x="3810000" y="3581400"/>
            <a:ext cx="76200" cy="76200"/>
          </a:xfrm>
          <a:prstGeom prst="ellipse">
            <a:avLst/>
          </a:prstGeom>
          <a:solidFill>
            <a:schemeClr val="bg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3745" name="Oval 33"/>
          <p:cNvSpPr>
            <a:spLocks noChangeArrowheads="1"/>
          </p:cNvSpPr>
          <p:nvPr/>
        </p:nvSpPr>
        <p:spPr bwMode="auto">
          <a:xfrm>
            <a:off x="4038600" y="3352800"/>
            <a:ext cx="76200" cy="76200"/>
          </a:xfrm>
          <a:prstGeom prst="ellipse">
            <a:avLst/>
          </a:prstGeom>
          <a:solidFill>
            <a:schemeClr val="bg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3746" name="Oval 34"/>
          <p:cNvSpPr>
            <a:spLocks noChangeArrowheads="1"/>
          </p:cNvSpPr>
          <p:nvPr/>
        </p:nvSpPr>
        <p:spPr bwMode="auto">
          <a:xfrm>
            <a:off x="4114800" y="3581400"/>
            <a:ext cx="76200" cy="76200"/>
          </a:xfrm>
          <a:prstGeom prst="ellipse">
            <a:avLst/>
          </a:prstGeom>
          <a:solidFill>
            <a:schemeClr val="bg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3747" name="Oval 35"/>
          <p:cNvSpPr>
            <a:spLocks noChangeArrowheads="1"/>
          </p:cNvSpPr>
          <p:nvPr/>
        </p:nvSpPr>
        <p:spPr bwMode="auto">
          <a:xfrm>
            <a:off x="5334000" y="3962400"/>
            <a:ext cx="76200" cy="76200"/>
          </a:xfrm>
          <a:prstGeom prst="ellipse">
            <a:avLst/>
          </a:prstGeom>
          <a:solidFill>
            <a:schemeClr val="bg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3748" name="Oval 36"/>
          <p:cNvSpPr>
            <a:spLocks noChangeArrowheads="1"/>
          </p:cNvSpPr>
          <p:nvPr/>
        </p:nvSpPr>
        <p:spPr bwMode="auto">
          <a:xfrm>
            <a:off x="5562600" y="4114800"/>
            <a:ext cx="76200" cy="76200"/>
          </a:xfrm>
          <a:prstGeom prst="ellipse">
            <a:avLst/>
          </a:prstGeom>
          <a:solidFill>
            <a:schemeClr val="bg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3769" name="Group 57"/>
          <p:cNvGrpSpPr>
            <a:grpSpLocks/>
          </p:cNvGrpSpPr>
          <p:nvPr/>
        </p:nvGrpSpPr>
        <p:grpSpPr bwMode="auto">
          <a:xfrm>
            <a:off x="4267200" y="1689100"/>
            <a:ext cx="1828800" cy="1663700"/>
            <a:chOff x="2688" y="1064"/>
            <a:chExt cx="1152" cy="1048"/>
          </a:xfrm>
        </p:grpSpPr>
        <p:sp>
          <p:nvSpPr>
            <p:cNvPr id="883730" name="Oval 18"/>
            <p:cNvSpPr>
              <a:spLocks noChangeArrowheads="1"/>
            </p:cNvSpPr>
            <p:nvPr/>
          </p:nvSpPr>
          <p:spPr bwMode="auto">
            <a:xfrm>
              <a:off x="3120" y="1064"/>
              <a:ext cx="48" cy="48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31" name="Oval 19"/>
            <p:cNvSpPr>
              <a:spLocks noChangeArrowheads="1"/>
            </p:cNvSpPr>
            <p:nvPr/>
          </p:nvSpPr>
          <p:spPr bwMode="auto">
            <a:xfrm>
              <a:off x="3216" y="1112"/>
              <a:ext cx="48" cy="48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32" name="Oval 20"/>
            <p:cNvSpPr>
              <a:spLocks noChangeArrowheads="1"/>
            </p:cNvSpPr>
            <p:nvPr/>
          </p:nvSpPr>
          <p:spPr bwMode="auto">
            <a:xfrm>
              <a:off x="3024" y="1256"/>
              <a:ext cx="48" cy="48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33" name="Oval 21"/>
            <p:cNvSpPr>
              <a:spLocks noChangeArrowheads="1"/>
            </p:cNvSpPr>
            <p:nvPr/>
          </p:nvSpPr>
          <p:spPr bwMode="auto">
            <a:xfrm>
              <a:off x="3216" y="1328"/>
              <a:ext cx="48" cy="48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34" name="Oval 22"/>
            <p:cNvSpPr>
              <a:spLocks noChangeArrowheads="1"/>
            </p:cNvSpPr>
            <p:nvPr/>
          </p:nvSpPr>
          <p:spPr bwMode="auto">
            <a:xfrm>
              <a:off x="3360" y="1376"/>
              <a:ext cx="48" cy="48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35" name="Oval 23"/>
            <p:cNvSpPr>
              <a:spLocks noChangeArrowheads="1"/>
            </p:cNvSpPr>
            <p:nvPr/>
          </p:nvSpPr>
          <p:spPr bwMode="auto">
            <a:xfrm>
              <a:off x="3072" y="1640"/>
              <a:ext cx="48" cy="48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37" name="Oval 25"/>
            <p:cNvSpPr>
              <a:spLocks noChangeArrowheads="1"/>
            </p:cNvSpPr>
            <p:nvPr/>
          </p:nvSpPr>
          <p:spPr bwMode="auto">
            <a:xfrm>
              <a:off x="2688" y="1544"/>
              <a:ext cx="48" cy="48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39" name="Oval 27"/>
            <p:cNvSpPr>
              <a:spLocks noChangeArrowheads="1"/>
            </p:cNvSpPr>
            <p:nvPr/>
          </p:nvSpPr>
          <p:spPr bwMode="auto">
            <a:xfrm>
              <a:off x="3648" y="1824"/>
              <a:ext cx="48" cy="48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42" name="Oval 30"/>
            <p:cNvSpPr>
              <a:spLocks noChangeArrowheads="1"/>
            </p:cNvSpPr>
            <p:nvPr/>
          </p:nvSpPr>
          <p:spPr bwMode="auto">
            <a:xfrm>
              <a:off x="2784" y="1112"/>
              <a:ext cx="48" cy="48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43" name="Oval 31"/>
            <p:cNvSpPr>
              <a:spLocks noChangeArrowheads="1"/>
            </p:cNvSpPr>
            <p:nvPr/>
          </p:nvSpPr>
          <p:spPr bwMode="auto">
            <a:xfrm>
              <a:off x="2736" y="1184"/>
              <a:ext cx="48" cy="48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49" name="Oval 37"/>
            <p:cNvSpPr>
              <a:spLocks noChangeArrowheads="1"/>
            </p:cNvSpPr>
            <p:nvPr/>
          </p:nvSpPr>
          <p:spPr bwMode="auto">
            <a:xfrm>
              <a:off x="3792" y="2064"/>
              <a:ext cx="48" cy="48"/>
            </a:xfrm>
            <a:prstGeom prst="ellipse">
              <a:avLst/>
            </a:prstGeom>
            <a:solidFill>
              <a:schemeClr val="bg1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3751" name="Oval 39"/>
          <p:cNvSpPr>
            <a:spLocks noChangeArrowheads="1"/>
          </p:cNvSpPr>
          <p:nvPr/>
        </p:nvSpPr>
        <p:spPr bwMode="auto">
          <a:xfrm>
            <a:off x="3810000" y="3962400"/>
            <a:ext cx="76200" cy="76200"/>
          </a:xfrm>
          <a:prstGeom prst="ellipse">
            <a:avLst/>
          </a:prstGeom>
          <a:solidFill>
            <a:schemeClr val="bg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3752" name="Oval 40"/>
          <p:cNvSpPr>
            <a:spLocks noChangeArrowheads="1"/>
          </p:cNvSpPr>
          <p:nvPr/>
        </p:nvSpPr>
        <p:spPr bwMode="auto">
          <a:xfrm>
            <a:off x="3467100" y="3657600"/>
            <a:ext cx="76200" cy="76200"/>
          </a:xfrm>
          <a:prstGeom prst="ellipse">
            <a:avLst/>
          </a:prstGeom>
          <a:solidFill>
            <a:schemeClr val="bg1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3753" name="Line 41"/>
          <p:cNvSpPr>
            <a:spLocks noChangeShapeType="1"/>
          </p:cNvSpPr>
          <p:nvPr/>
        </p:nvSpPr>
        <p:spPr bwMode="auto">
          <a:xfrm>
            <a:off x="2819400" y="4038600"/>
            <a:ext cx="1524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3754" name="Line 42"/>
          <p:cNvSpPr>
            <a:spLocks noChangeShapeType="1"/>
          </p:cNvSpPr>
          <p:nvPr/>
        </p:nvSpPr>
        <p:spPr bwMode="auto">
          <a:xfrm>
            <a:off x="2819400" y="3429000"/>
            <a:ext cx="1524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3755" name="Line 43"/>
          <p:cNvSpPr>
            <a:spLocks noChangeShapeType="1"/>
          </p:cNvSpPr>
          <p:nvPr/>
        </p:nvSpPr>
        <p:spPr bwMode="auto">
          <a:xfrm>
            <a:off x="2819400" y="2819400"/>
            <a:ext cx="1524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3756" name="Line 44"/>
          <p:cNvSpPr>
            <a:spLocks noChangeShapeType="1"/>
          </p:cNvSpPr>
          <p:nvPr/>
        </p:nvSpPr>
        <p:spPr bwMode="auto">
          <a:xfrm>
            <a:off x="2819400" y="2222500"/>
            <a:ext cx="1524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3758" name="Line 46"/>
          <p:cNvSpPr>
            <a:spLocks noChangeShapeType="1"/>
          </p:cNvSpPr>
          <p:nvPr/>
        </p:nvSpPr>
        <p:spPr bwMode="auto">
          <a:xfrm>
            <a:off x="3648075" y="4279900"/>
            <a:ext cx="0" cy="1651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3759" name="Line 47"/>
          <p:cNvSpPr>
            <a:spLocks noChangeShapeType="1"/>
          </p:cNvSpPr>
          <p:nvPr/>
        </p:nvSpPr>
        <p:spPr bwMode="auto">
          <a:xfrm>
            <a:off x="4546600" y="4267200"/>
            <a:ext cx="0" cy="1651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3760" name="Line 48"/>
          <p:cNvSpPr>
            <a:spLocks noChangeShapeType="1"/>
          </p:cNvSpPr>
          <p:nvPr/>
        </p:nvSpPr>
        <p:spPr bwMode="auto">
          <a:xfrm>
            <a:off x="5334000" y="4279900"/>
            <a:ext cx="9525" cy="1651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3761" name="Rectangle 49"/>
          <p:cNvSpPr>
            <a:spLocks noChangeArrowheads="1"/>
          </p:cNvSpPr>
          <p:nvPr/>
        </p:nvSpPr>
        <p:spPr bwMode="auto">
          <a:xfrm>
            <a:off x="3819525" y="4648200"/>
            <a:ext cx="1524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</a:rPr>
              <a:t>Fluoride</a:t>
            </a:r>
          </a:p>
        </p:txBody>
      </p:sp>
      <p:sp>
        <p:nvSpPr>
          <p:cNvPr id="883763" name="Rectangle 51"/>
          <p:cNvSpPr>
            <a:spLocks noChangeArrowheads="1"/>
          </p:cNvSpPr>
          <p:nvPr/>
        </p:nvSpPr>
        <p:spPr bwMode="auto">
          <a:xfrm flipH="1" flipV="1">
            <a:off x="2133600" y="2590800"/>
            <a:ext cx="3810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eaVert" anchor="ctr"/>
          <a:lstStyle/>
          <a:p>
            <a:pPr algn="ctr"/>
            <a:r>
              <a:rPr lang="en-US" sz="1800" b="1">
                <a:solidFill>
                  <a:schemeClr val="bg1"/>
                </a:solidFill>
              </a:rPr>
              <a:t>Arsenic</a:t>
            </a:r>
          </a:p>
        </p:txBody>
      </p:sp>
      <p:pic>
        <p:nvPicPr>
          <p:cNvPr id="41" name="Picture 29" descr="topbanner_dmm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248400"/>
            <a:ext cx="8229600" cy="5794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83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88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3715" grpId="0"/>
      <p:bldP spid="8837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6242" name="Rectangle 2"/>
          <p:cNvSpPr>
            <a:spLocks noChangeArrowheads="1"/>
          </p:cNvSpPr>
          <p:nvPr/>
        </p:nvSpPr>
        <p:spPr bwMode="auto">
          <a:xfrm>
            <a:off x="38100" y="217815"/>
            <a:ext cx="42672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 </a:t>
            </a:r>
            <a:r>
              <a:rPr lang="en-US" sz="2800" b="1" dirty="0" err="1">
                <a:solidFill>
                  <a:srgbClr val="FFCC00"/>
                </a:solidFill>
              </a:rPr>
              <a:t>Simpon’s</a:t>
            </a:r>
            <a:r>
              <a:rPr lang="en-US" sz="2800" b="1" dirty="0">
                <a:solidFill>
                  <a:srgbClr val="FFCC00"/>
                </a:solidFill>
              </a:rPr>
              <a:t> Paradox</a:t>
            </a:r>
          </a:p>
        </p:txBody>
      </p:sp>
      <p:sp>
        <p:nvSpPr>
          <p:cNvPr id="906243" name="Rectangle 3"/>
          <p:cNvSpPr>
            <a:spLocks noChangeArrowheads="1"/>
          </p:cNvSpPr>
          <p:nvPr/>
        </p:nvSpPr>
        <p:spPr bwMode="auto">
          <a:xfrm>
            <a:off x="609600" y="4802188"/>
            <a:ext cx="8305800" cy="16832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 A </a:t>
            </a:r>
            <a:r>
              <a:rPr lang="en-US" sz="2400" dirty="0">
                <a:solidFill>
                  <a:srgbClr val="FFCC00"/>
                </a:solidFill>
              </a:rPr>
              <a:t>negative</a:t>
            </a:r>
            <a:r>
              <a:rPr lang="en-US" sz="2400" dirty="0">
                <a:solidFill>
                  <a:schemeClr val="bg1"/>
                </a:solidFill>
              </a:rPr>
              <a:t> linear Regression line in both locations 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bg1"/>
                </a:solidFill>
              </a:rPr>
              <a:t>(Arsenic decreases with increasing Fluoride concentration)</a:t>
            </a:r>
          </a:p>
          <a:p>
            <a:pPr>
              <a:lnSpc>
                <a:spcPct val="11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 A reflection of Simpson’s paradox: </a:t>
            </a:r>
            <a:r>
              <a:rPr lang="en-US" sz="2400" dirty="0">
                <a:solidFill>
                  <a:schemeClr val="bg1"/>
                </a:solidFill>
                <a:hlinkClick r:id="rId3"/>
              </a:rPr>
              <a:t>https://en.wikipedia.org/wiki/Simpson%27s_paradox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06244" name="Rectangle 4"/>
          <p:cNvSpPr>
            <a:spLocks noChangeArrowheads="1"/>
          </p:cNvSpPr>
          <p:nvPr/>
        </p:nvSpPr>
        <p:spPr bwMode="auto">
          <a:xfrm>
            <a:off x="609600" y="923925"/>
            <a:ext cx="8077200" cy="600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sz="2400" b="1">
                <a:solidFill>
                  <a:srgbClr val="FFCC00"/>
                </a:solidFill>
              </a:rPr>
              <a:t>Example 1: </a:t>
            </a:r>
            <a:r>
              <a:rPr lang="en-US" sz="2400" b="1">
                <a:solidFill>
                  <a:schemeClr val="bg1"/>
                </a:solidFill>
              </a:rPr>
              <a:t>Why We Need Regional Knowledge?</a:t>
            </a:r>
          </a:p>
        </p:txBody>
      </p:sp>
      <p:sp>
        <p:nvSpPr>
          <p:cNvPr id="906245" name="Line 5"/>
          <p:cNvSpPr>
            <a:spLocks noChangeShapeType="1"/>
          </p:cNvSpPr>
          <p:nvPr/>
        </p:nvSpPr>
        <p:spPr bwMode="auto">
          <a:xfrm>
            <a:off x="2971800" y="1765300"/>
            <a:ext cx="0" cy="25146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6246" name="Line 6"/>
          <p:cNvSpPr>
            <a:spLocks noChangeShapeType="1"/>
          </p:cNvSpPr>
          <p:nvPr/>
        </p:nvSpPr>
        <p:spPr bwMode="auto">
          <a:xfrm>
            <a:off x="2971800" y="4279900"/>
            <a:ext cx="32004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6247" name="Line 7"/>
          <p:cNvSpPr>
            <a:spLocks noChangeShapeType="1"/>
          </p:cNvSpPr>
          <p:nvPr/>
        </p:nvSpPr>
        <p:spPr bwMode="auto">
          <a:xfrm>
            <a:off x="4191000" y="1676400"/>
            <a:ext cx="2133600" cy="13716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06258" name="Group 18"/>
          <p:cNvGrpSpPr>
            <a:grpSpLocks/>
          </p:cNvGrpSpPr>
          <p:nvPr/>
        </p:nvGrpSpPr>
        <p:grpSpPr bwMode="auto">
          <a:xfrm>
            <a:off x="4267200" y="1689100"/>
            <a:ext cx="1828800" cy="1663700"/>
            <a:chOff x="2688" y="1064"/>
            <a:chExt cx="1152" cy="1048"/>
          </a:xfrm>
        </p:grpSpPr>
        <p:sp>
          <p:nvSpPr>
            <p:cNvPr id="906259" name="Oval 19"/>
            <p:cNvSpPr>
              <a:spLocks noChangeArrowheads="1"/>
            </p:cNvSpPr>
            <p:nvPr/>
          </p:nvSpPr>
          <p:spPr bwMode="auto">
            <a:xfrm>
              <a:off x="3120" y="1064"/>
              <a:ext cx="48" cy="48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60" name="Oval 20"/>
            <p:cNvSpPr>
              <a:spLocks noChangeArrowheads="1"/>
            </p:cNvSpPr>
            <p:nvPr/>
          </p:nvSpPr>
          <p:spPr bwMode="auto">
            <a:xfrm>
              <a:off x="3216" y="1112"/>
              <a:ext cx="48" cy="48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61" name="Oval 21"/>
            <p:cNvSpPr>
              <a:spLocks noChangeArrowheads="1"/>
            </p:cNvSpPr>
            <p:nvPr/>
          </p:nvSpPr>
          <p:spPr bwMode="auto">
            <a:xfrm>
              <a:off x="3024" y="1256"/>
              <a:ext cx="48" cy="48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62" name="Oval 22"/>
            <p:cNvSpPr>
              <a:spLocks noChangeArrowheads="1"/>
            </p:cNvSpPr>
            <p:nvPr/>
          </p:nvSpPr>
          <p:spPr bwMode="auto">
            <a:xfrm>
              <a:off x="3216" y="1328"/>
              <a:ext cx="48" cy="48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63" name="Oval 23"/>
            <p:cNvSpPr>
              <a:spLocks noChangeArrowheads="1"/>
            </p:cNvSpPr>
            <p:nvPr/>
          </p:nvSpPr>
          <p:spPr bwMode="auto">
            <a:xfrm>
              <a:off x="3360" y="1376"/>
              <a:ext cx="48" cy="48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64" name="Oval 24"/>
            <p:cNvSpPr>
              <a:spLocks noChangeArrowheads="1"/>
            </p:cNvSpPr>
            <p:nvPr/>
          </p:nvSpPr>
          <p:spPr bwMode="auto">
            <a:xfrm>
              <a:off x="3072" y="1640"/>
              <a:ext cx="48" cy="48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65" name="Oval 25"/>
            <p:cNvSpPr>
              <a:spLocks noChangeArrowheads="1"/>
            </p:cNvSpPr>
            <p:nvPr/>
          </p:nvSpPr>
          <p:spPr bwMode="auto">
            <a:xfrm>
              <a:off x="2688" y="1544"/>
              <a:ext cx="48" cy="48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66" name="Oval 26"/>
            <p:cNvSpPr>
              <a:spLocks noChangeArrowheads="1"/>
            </p:cNvSpPr>
            <p:nvPr/>
          </p:nvSpPr>
          <p:spPr bwMode="auto">
            <a:xfrm>
              <a:off x="3648" y="1824"/>
              <a:ext cx="48" cy="48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67" name="Oval 27"/>
            <p:cNvSpPr>
              <a:spLocks noChangeArrowheads="1"/>
            </p:cNvSpPr>
            <p:nvPr/>
          </p:nvSpPr>
          <p:spPr bwMode="auto">
            <a:xfrm>
              <a:off x="2784" y="1112"/>
              <a:ext cx="48" cy="48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68" name="Oval 28"/>
            <p:cNvSpPr>
              <a:spLocks noChangeArrowheads="1"/>
            </p:cNvSpPr>
            <p:nvPr/>
          </p:nvSpPr>
          <p:spPr bwMode="auto">
            <a:xfrm>
              <a:off x="2736" y="1184"/>
              <a:ext cx="48" cy="48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69" name="Oval 29"/>
            <p:cNvSpPr>
              <a:spLocks noChangeArrowheads="1"/>
            </p:cNvSpPr>
            <p:nvPr/>
          </p:nvSpPr>
          <p:spPr bwMode="auto">
            <a:xfrm>
              <a:off x="3792" y="2064"/>
              <a:ext cx="48" cy="48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6281" name="Group 41"/>
          <p:cNvGrpSpPr>
            <a:grpSpLocks/>
          </p:cNvGrpSpPr>
          <p:nvPr/>
        </p:nvGrpSpPr>
        <p:grpSpPr bwMode="auto">
          <a:xfrm>
            <a:off x="3048000" y="2222500"/>
            <a:ext cx="2590800" cy="1968500"/>
            <a:chOff x="1920" y="1400"/>
            <a:chExt cx="1632" cy="1240"/>
          </a:xfrm>
        </p:grpSpPr>
        <p:sp>
          <p:nvSpPr>
            <p:cNvPr id="906248" name="Oval 8"/>
            <p:cNvSpPr>
              <a:spLocks noChangeArrowheads="1"/>
            </p:cNvSpPr>
            <p:nvPr/>
          </p:nvSpPr>
          <p:spPr bwMode="auto">
            <a:xfrm>
              <a:off x="2256" y="1728"/>
              <a:ext cx="48" cy="48"/>
            </a:xfrm>
            <a:prstGeom prst="ellipse">
              <a:avLst/>
            </a:prstGeom>
            <a:solidFill>
              <a:srgbClr val="FFCC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49" name="Oval 9"/>
            <p:cNvSpPr>
              <a:spLocks noChangeArrowheads="1"/>
            </p:cNvSpPr>
            <p:nvPr/>
          </p:nvSpPr>
          <p:spPr bwMode="auto">
            <a:xfrm>
              <a:off x="2928" y="1544"/>
              <a:ext cx="48" cy="48"/>
            </a:xfrm>
            <a:prstGeom prst="ellipse">
              <a:avLst/>
            </a:prstGeom>
            <a:solidFill>
              <a:srgbClr val="FFCC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50" name="Oval 10"/>
            <p:cNvSpPr>
              <a:spLocks noChangeArrowheads="1"/>
            </p:cNvSpPr>
            <p:nvPr/>
          </p:nvSpPr>
          <p:spPr bwMode="auto">
            <a:xfrm>
              <a:off x="2160" y="1400"/>
              <a:ext cx="48" cy="48"/>
            </a:xfrm>
            <a:prstGeom prst="ellipse">
              <a:avLst/>
            </a:prstGeom>
            <a:solidFill>
              <a:srgbClr val="FFCC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51" name="Oval 11"/>
            <p:cNvSpPr>
              <a:spLocks noChangeArrowheads="1"/>
            </p:cNvSpPr>
            <p:nvPr/>
          </p:nvSpPr>
          <p:spPr bwMode="auto">
            <a:xfrm>
              <a:off x="1920" y="2016"/>
              <a:ext cx="48" cy="48"/>
            </a:xfrm>
            <a:prstGeom prst="ellipse">
              <a:avLst/>
            </a:prstGeom>
            <a:solidFill>
              <a:srgbClr val="FFCC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52" name="Oval 12"/>
            <p:cNvSpPr>
              <a:spLocks noChangeArrowheads="1"/>
            </p:cNvSpPr>
            <p:nvPr/>
          </p:nvSpPr>
          <p:spPr bwMode="auto">
            <a:xfrm>
              <a:off x="2496" y="1824"/>
              <a:ext cx="48" cy="48"/>
            </a:xfrm>
            <a:prstGeom prst="ellipse">
              <a:avLst/>
            </a:prstGeom>
            <a:solidFill>
              <a:srgbClr val="FFCC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53" name="Oval 13"/>
            <p:cNvSpPr>
              <a:spLocks noChangeArrowheads="1"/>
            </p:cNvSpPr>
            <p:nvPr/>
          </p:nvSpPr>
          <p:spPr bwMode="auto">
            <a:xfrm>
              <a:off x="2400" y="2256"/>
              <a:ext cx="48" cy="48"/>
            </a:xfrm>
            <a:prstGeom prst="ellipse">
              <a:avLst/>
            </a:prstGeom>
            <a:solidFill>
              <a:srgbClr val="FFCC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54" name="Oval 14"/>
            <p:cNvSpPr>
              <a:spLocks noChangeArrowheads="1"/>
            </p:cNvSpPr>
            <p:nvPr/>
          </p:nvSpPr>
          <p:spPr bwMode="auto">
            <a:xfrm>
              <a:off x="2544" y="2112"/>
              <a:ext cx="48" cy="48"/>
            </a:xfrm>
            <a:prstGeom prst="ellipse">
              <a:avLst/>
            </a:prstGeom>
            <a:solidFill>
              <a:srgbClr val="FFCC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55" name="Oval 15"/>
            <p:cNvSpPr>
              <a:spLocks noChangeArrowheads="1"/>
            </p:cNvSpPr>
            <p:nvPr/>
          </p:nvSpPr>
          <p:spPr bwMode="auto">
            <a:xfrm>
              <a:off x="2592" y="2256"/>
              <a:ext cx="48" cy="48"/>
            </a:xfrm>
            <a:prstGeom prst="ellipse">
              <a:avLst/>
            </a:prstGeom>
            <a:solidFill>
              <a:srgbClr val="FFCC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56" name="Oval 16"/>
            <p:cNvSpPr>
              <a:spLocks noChangeArrowheads="1"/>
            </p:cNvSpPr>
            <p:nvPr/>
          </p:nvSpPr>
          <p:spPr bwMode="auto">
            <a:xfrm>
              <a:off x="3360" y="2496"/>
              <a:ext cx="48" cy="48"/>
            </a:xfrm>
            <a:prstGeom prst="ellipse">
              <a:avLst/>
            </a:prstGeom>
            <a:solidFill>
              <a:srgbClr val="FFCC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57" name="Oval 17"/>
            <p:cNvSpPr>
              <a:spLocks noChangeArrowheads="1"/>
            </p:cNvSpPr>
            <p:nvPr/>
          </p:nvSpPr>
          <p:spPr bwMode="auto">
            <a:xfrm>
              <a:off x="3504" y="2592"/>
              <a:ext cx="48" cy="48"/>
            </a:xfrm>
            <a:prstGeom prst="ellipse">
              <a:avLst/>
            </a:prstGeom>
            <a:solidFill>
              <a:srgbClr val="FFCC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70" name="Oval 30"/>
            <p:cNvSpPr>
              <a:spLocks noChangeArrowheads="1"/>
            </p:cNvSpPr>
            <p:nvPr/>
          </p:nvSpPr>
          <p:spPr bwMode="auto">
            <a:xfrm>
              <a:off x="2400" y="2496"/>
              <a:ext cx="48" cy="48"/>
            </a:xfrm>
            <a:prstGeom prst="ellipse">
              <a:avLst/>
            </a:prstGeom>
            <a:solidFill>
              <a:srgbClr val="FFCC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6271" name="Oval 31"/>
            <p:cNvSpPr>
              <a:spLocks noChangeArrowheads="1"/>
            </p:cNvSpPr>
            <p:nvPr/>
          </p:nvSpPr>
          <p:spPr bwMode="auto">
            <a:xfrm>
              <a:off x="2184" y="2304"/>
              <a:ext cx="48" cy="48"/>
            </a:xfrm>
            <a:prstGeom prst="ellipse">
              <a:avLst/>
            </a:prstGeom>
            <a:solidFill>
              <a:srgbClr val="FFCC00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6272" name="Line 32"/>
          <p:cNvSpPr>
            <a:spLocks noChangeShapeType="1"/>
          </p:cNvSpPr>
          <p:nvPr/>
        </p:nvSpPr>
        <p:spPr bwMode="auto">
          <a:xfrm>
            <a:off x="2819400" y="4038600"/>
            <a:ext cx="1524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6273" name="Line 33"/>
          <p:cNvSpPr>
            <a:spLocks noChangeShapeType="1"/>
          </p:cNvSpPr>
          <p:nvPr/>
        </p:nvSpPr>
        <p:spPr bwMode="auto">
          <a:xfrm>
            <a:off x="2819400" y="3429000"/>
            <a:ext cx="1524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6274" name="Line 34"/>
          <p:cNvSpPr>
            <a:spLocks noChangeShapeType="1"/>
          </p:cNvSpPr>
          <p:nvPr/>
        </p:nvSpPr>
        <p:spPr bwMode="auto">
          <a:xfrm>
            <a:off x="2819400" y="2819400"/>
            <a:ext cx="1524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6275" name="Line 35"/>
          <p:cNvSpPr>
            <a:spLocks noChangeShapeType="1"/>
          </p:cNvSpPr>
          <p:nvPr/>
        </p:nvSpPr>
        <p:spPr bwMode="auto">
          <a:xfrm>
            <a:off x="2819400" y="2222500"/>
            <a:ext cx="1524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6276" name="Line 36"/>
          <p:cNvSpPr>
            <a:spLocks noChangeShapeType="1"/>
          </p:cNvSpPr>
          <p:nvPr/>
        </p:nvSpPr>
        <p:spPr bwMode="auto">
          <a:xfrm>
            <a:off x="3648075" y="4279900"/>
            <a:ext cx="0" cy="1651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6277" name="Line 37"/>
          <p:cNvSpPr>
            <a:spLocks noChangeShapeType="1"/>
          </p:cNvSpPr>
          <p:nvPr/>
        </p:nvSpPr>
        <p:spPr bwMode="auto">
          <a:xfrm>
            <a:off x="4546600" y="4267200"/>
            <a:ext cx="0" cy="1651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6278" name="Line 38"/>
          <p:cNvSpPr>
            <a:spLocks noChangeShapeType="1"/>
          </p:cNvSpPr>
          <p:nvPr/>
        </p:nvSpPr>
        <p:spPr bwMode="auto">
          <a:xfrm>
            <a:off x="5334000" y="4279900"/>
            <a:ext cx="9525" cy="1651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6279" name="Rectangle 39"/>
          <p:cNvSpPr>
            <a:spLocks noChangeArrowheads="1"/>
          </p:cNvSpPr>
          <p:nvPr/>
        </p:nvSpPr>
        <p:spPr bwMode="auto">
          <a:xfrm>
            <a:off x="3819525" y="4445000"/>
            <a:ext cx="1524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</a:rPr>
              <a:t>Fluoride</a:t>
            </a:r>
          </a:p>
        </p:txBody>
      </p:sp>
      <p:sp>
        <p:nvSpPr>
          <p:cNvPr id="906280" name="Rectangle 40"/>
          <p:cNvSpPr>
            <a:spLocks noChangeArrowheads="1"/>
          </p:cNvSpPr>
          <p:nvPr/>
        </p:nvSpPr>
        <p:spPr bwMode="auto">
          <a:xfrm flipH="1" flipV="1">
            <a:off x="2324100" y="2590800"/>
            <a:ext cx="3810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eaVert" anchor="ctr"/>
          <a:lstStyle/>
          <a:p>
            <a:pPr algn="ctr"/>
            <a:r>
              <a:rPr lang="en-US" sz="1800" b="1">
                <a:solidFill>
                  <a:schemeClr val="bg1"/>
                </a:solidFill>
              </a:rPr>
              <a:t>Arsenic</a:t>
            </a:r>
          </a:p>
        </p:txBody>
      </p:sp>
      <p:sp>
        <p:nvSpPr>
          <p:cNvPr id="906283" name="Line 43"/>
          <p:cNvSpPr>
            <a:spLocks noChangeShapeType="1"/>
          </p:cNvSpPr>
          <p:nvPr/>
        </p:nvSpPr>
        <p:spPr bwMode="auto">
          <a:xfrm>
            <a:off x="2971800" y="2971800"/>
            <a:ext cx="3200400" cy="990600"/>
          </a:xfrm>
          <a:prstGeom prst="line">
            <a:avLst/>
          </a:prstGeom>
          <a:noFill/>
          <a:ln w="317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6284" name="Text Box 44"/>
          <p:cNvSpPr txBox="1">
            <a:spLocks noChangeArrowheads="1"/>
          </p:cNvSpPr>
          <p:nvPr/>
        </p:nvSpPr>
        <p:spPr bwMode="auto">
          <a:xfrm>
            <a:off x="6629400" y="1700213"/>
            <a:ext cx="16002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FCC00"/>
                </a:solidFill>
                <a:cs typeface="Arial" charset="0"/>
              </a:rPr>
              <a:t>Location 1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FF0000"/>
                </a:solidFill>
                <a:cs typeface="Arial" charset="0"/>
              </a:rPr>
              <a:t>Location 2</a:t>
            </a:r>
          </a:p>
        </p:txBody>
      </p:sp>
      <p:sp>
        <p:nvSpPr>
          <p:cNvPr id="906285" name="Oval 45"/>
          <p:cNvSpPr>
            <a:spLocks noChangeArrowheads="1"/>
          </p:cNvSpPr>
          <p:nvPr/>
        </p:nvSpPr>
        <p:spPr bwMode="auto">
          <a:xfrm>
            <a:off x="6553200" y="1752600"/>
            <a:ext cx="76200" cy="76200"/>
          </a:xfrm>
          <a:prstGeom prst="ellipse">
            <a:avLst/>
          </a:prstGeom>
          <a:solidFill>
            <a:srgbClr val="FFCC00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6286" name="Oval 46"/>
          <p:cNvSpPr>
            <a:spLocks noChangeArrowheads="1"/>
          </p:cNvSpPr>
          <p:nvPr/>
        </p:nvSpPr>
        <p:spPr bwMode="auto">
          <a:xfrm>
            <a:off x="3467100" y="3657600"/>
            <a:ext cx="76200" cy="76200"/>
          </a:xfrm>
          <a:prstGeom prst="ellipse">
            <a:avLst/>
          </a:prstGeom>
          <a:solidFill>
            <a:srgbClr val="FFCC00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6287" name="Oval 47"/>
          <p:cNvSpPr>
            <a:spLocks noChangeArrowheads="1"/>
          </p:cNvSpPr>
          <p:nvPr/>
        </p:nvSpPr>
        <p:spPr bwMode="auto">
          <a:xfrm>
            <a:off x="6553200" y="2032000"/>
            <a:ext cx="76200" cy="76200"/>
          </a:xfrm>
          <a:prstGeom prst="ellipse">
            <a:avLst/>
          </a:prstGeom>
          <a:solidFill>
            <a:srgbClr val="FF0000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0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90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906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6243" grpId="0"/>
      <p:bldP spid="906247" grpId="0" animBg="1"/>
      <p:bldP spid="9062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3" name="Rectangle 3"/>
          <p:cNvSpPr>
            <a:spLocks noChangeArrowheads="1"/>
          </p:cNvSpPr>
          <p:nvPr/>
        </p:nvSpPr>
        <p:spPr bwMode="auto">
          <a:xfrm>
            <a:off x="3886200" y="1371600"/>
            <a:ext cx="43672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buClr>
                <a:srgbClr val="FFCC00"/>
              </a:buClr>
            </a:pPr>
            <a:r>
              <a:rPr lang="en-US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75525" name="Rectangle 5"/>
          <p:cNvSpPr>
            <a:spLocks noChangeArrowheads="1"/>
          </p:cNvSpPr>
          <p:nvPr/>
        </p:nvSpPr>
        <p:spPr bwMode="auto">
          <a:xfrm>
            <a:off x="914400" y="304800"/>
            <a:ext cx="22606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CC00"/>
                </a:solidFill>
              </a:rPr>
              <a:t>Motivation</a:t>
            </a:r>
          </a:p>
        </p:txBody>
      </p:sp>
      <p:sp>
        <p:nvSpPr>
          <p:cNvPr id="875526" name="Rectangle 6"/>
          <p:cNvSpPr>
            <a:spLocks noChangeArrowheads="1"/>
          </p:cNvSpPr>
          <p:nvPr/>
        </p:nvSpPr>
        <p:spPr bwMode="auto">
          <a:xfrm>
            <a:off x="609600" y="923925"/>
            <a:ext cx="8077200" cy="6068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FFCC00"/>
                </a:solidFill>
              </a:rPr>
              <a:t>Example 2: </a:t>
            </a:r>
            <a:r>
              <a:rPr lang="en-US" sz="2400" b="1" dirty="0">
                <a:solidFill>
                  <a:schemeClr val="bg1"/>
                </a:solidFill>
              </a:rPr>
              <a:t>Houston House Price Estimate </a:t>
            </a:r>
          </a:p>
        </p:txBody>
      </p:sp>
      <p:pic>
        <p:nvPicPr>
          <p:cNvPr id="7" name="Picture 8" descr="thezip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2206" y="1573590"/>
            <a:ext cx="3605213" cy="358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09600" y="5159102"/>
            <a:ext cx="80772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 Dependent variable: </a:t>
            </a:r>
            <a:r>
              <a:rPr lang="en-US" sz="2000" dirty="0" err="1">
                <a:solidFill>
                  <a:schemeClr val="bg1"/>
                </a:solidFill>
              </a:rPr>
              <a:t>House_Price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>
                <a:solidFill>
                  <a:schemeClr val="bg1"/>
                </a:solidFill>
              </a:rPr>
              <a:t> Independent variables: </a:t>
            </a:r>
            <a:r>
              <a:rPr lang="en-US" sz="2000" i="1" dirty="0" err="1">
                <a:solidFill>
                  <a:schemeClr val="bg1"/>
                </a:solidFill>
              </a:rPr>
              <a:t>noOfRooms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squareFootage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yearBuilt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havePool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attachedGarage</a:t>
            </a:r>
            <a:r>
              <a:rPr lang="en-US" sz="2000" dirty="0">
                <a:solidFill>
                  <a:schemeClr val="bg1"/>
                </a:solidFill>
              </a:rPr>
              <a:t>, etc..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8" name="Picture 29" descr="topbanner_dmm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248400"/>
            <a:ext cx="8229600" cy="5794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09600" y="1530758"/>
            <a:ext cx="84502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rgbClr val="FFC000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solidFill>
                  <a:schemeClr val="bg1"/>
                </a:solidFill>
              </a:rPr>
              <a:t> Global Regression (OLS) produces the coefficient estimates, R</a:t>
            </a:r>
            <a:r>
              <a:rPr lang="en-US" sz="2400" baseline="30000" dirty="0">
                <a:solidFill>
                  <a:schemeClr val="bg1"/>
                </a:solidFill>
              </a:rPr>
              <a:t>2</a:t>
            </a:r>
            <a:r>
              <a:rPr lang="en-US" sz="2400" dirty="0">
                <a:solidFill>
                  <a:schemeClr val="bg1"/>
                </a:solidFill>
              </a:rPr>
              <a:t> value, and error etc..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sz="2400" dirty="0">
                <a:solidFill>
                  <a:srgbClr val="FFC000"/>
                </a:solidFill>
                <a:sym typeface="Wingdings" pitchFamily="2" charset="2"/>
              </a:rPr>
              <a:t>a model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FFC000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This model assumes </a:t>
            </a:r>
            <a:r>
              <a:rPr lang="en-US" sz="2400" dirty="0">
                <a:solidFill>
                  <a:srgbClr val="FFC000"/>
                </a:solidFill>
                <a:sym typeface="Wingdings" pitchFamily="2" charset="2"/>
              </a:rPr>
              <a:t>all areas have same coefficients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FFC000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E.g. attribute </a:t>
            </a:r>
            <a:r>
              <a:rPr lang="en-US" sz="2400" i="1" dirty="0" err="1">
                <a:solidFill>
                  <a:schemeClr val="bg1"/>
                </a:solidFill>
                <a:sym typeface="Wingdings" pitchFamily="2" charset="2"/>
              </a:rPr>
              <a:t>havePool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has a coefficient of +9,000 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FFC000"/>
              </a:buClr>
              <a:buSzPct val="60000"/>
            </a:pP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sz="2400" i="1" dirty="0">
                <a:solidFill>
                  <a:schemeClr val="bg1"/>
                </a:solidFill>
                <a:sym typeface="Wingdings" pitchFamily="2" charset="2"/>
              </a:rPr>
              <a:t>~having a pool adds $9,000 to a house price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)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FFC000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In reality this changes. A house of $100K and a house of $500K or different zip codes or locations.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FFC000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Having a pool in a house in </a:t>
            </a:r>
            <a:r>
              <a:rPr lang="en-US" sz="2400" dirty="0">
                <a:solidFill>
                  <a:srgbClr val="FFC000"/>
                </a:solidFill>
                <a:sym typeface="Wingdings" pitchFamily="2" charset="2"/>
              </a:rPr>
              <a:t>luxury areas</a:t>
            </a:r>
            <a:r>
              <a:rPr lang="en-US" sz="2400" dirty="0">
                <a:solidFill>
                  <a:schemeClr val="bg1"/>
                </a:solidFill>
                <a:sym typeface="Wingdings" pitchFamily="2" charset="2"/>
              </a:rPr>
              <a:t> is very different (~$40K) than having a pool in a house in Suburbs(~$5K).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  <a:buClr>
                <a:srgbClr val="FFC000"/>
              </a:buClr>
              <a:buSzPct val="60000"/>
              <a:buFont typeface="Wingdings" pitchFamily="2" charset="2"/>
              <a:buChar char="n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09600" y="923925"/>
            <a:ext cx="8077200" cy="6068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FFCC00"/>
                </a:solidFill>
              </a:rPr>
              <a:t>Example 2: </a:t>
            </a:r>
            <a:r>
              <a:rPr lang="en-US" sz="2400" b="1" dirty="0">
                <a:solidFill>
                  <a:schemeClr val="bg1"/>
                </a:solidFill>
              </a:rPr>
              <a:t>Houston House Price Estimate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14400" y="304800"/>
            <a:ext cx="22606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Motivation</a:t>
            </a:r>
          </a:p>
        </p:txBody>
      </p:sp>
      <p:pic>
        <p:nvPicPr>
          <p:cNvPr id="7" name="Picture 29" descr="topbanner_dmm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248400"/>
            <a:ext cx="8229600" cy="57943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09600" y="1530758"/>
            <a:ext cx="84502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rgbClr val="FFCC00"/>
              </a:buClr>
              <a:buSzPct val="60000"/>
            </a:pPr>
            <a:r>
              <a:rPr lang="en-US" sz="2400" b="1" dirty="0">
                <a:solidFill>
                  <a:srgbClr val="FFC000"/>
                </a:solidFill>
              </a:rPr>
              <a:t>Solution: </a:t>
            </a:r>
            <a:r>
              <a:rPr lang="en-US" sz="2400" dirty="0">
                <a:solidFill>
                  <a:schemeClr val="bg1"/>
                </a:solidFill>
              </a:rPr>
              <a:t>To apply local regression to each zip code 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FFCC00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solidFill>
                  <a:schemeClr val="bg1"/>
                </a:solidFill>
              </a:rPr>
              <a:t> produces 50+ sets of parameter estimates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FFCC00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solidFill>
                  <a:schemeClr val="bg1"/>
                </a:solidFill>
              </a:rPr>
              <a:t> it captures spatial variations in the relationship better than global model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FFCC00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solidFill>
                  <a:schemeClr val="bg1"/>
                </a:solidFill>
              </a:rPr>
              <a:t> But it is very naïve and has </a:t>
            </a:r>
            <a:r>
              <a:rPr lang="en-US" sz="2400" b="1" dirty="0">
                <a:solidFill>
                  <a:srgbClr val="FFC000"/>
                </a:solidFill>
              </a:rPr>
              <a:t>problems</a:t>
            </a:r>
          </a:p>
          <a:p>
            <a:pPr lvl="1">
              <a:lnSpc>
                <a:spcPct val="120000"/>
              </a:lnSpc>
              <a:spcBef>
                <a:spcPct val="20000"/>
              </a:spcBef>
              <a:buClr>
                <a:srgbClr val="FFCC00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solidFill>
                  <a:schemeClr val="bg1"/>
                </a:solidFill>
              </a:rPr>
              <a:t> there is </a:t>
            </a:r>
            <a:r>
              <a:rPr lang="en-US" sz="2400" dirty="0">
                <a:solidFill>
                  <a:srgbClr val="FFC000"/>
                </a:solidFill>
              </a:rPr>
              <a:t>spatial variation </a:t>
            </a:r>
            <a:r>
              <a:rPr lang="en-US" sz="2400" dirty="0">
                <a:solidFill>
                  <a:schemeClr val="bg1"/>
                </a:solidFill>
              </a:rPr>
              <a:t>within zip codes</a:t>
            </a:r>
          </a:p>
          <a:p>
            <a:pPr lvl="1">
              <a:lnSpc>
                <a:spcPct val="120000"/>
              </a:lnSpc>
              <a:spcBef>
                <a:spcPct val="20000"/>
              </a:spcBef>
              <a:buClr>
                <a:srgbClr val="FFCC00"/>
              </a:buClr>
              <a:buSzPct val="60000"/>
              <a:buFont typeface="Wingdings" pitchFamily="2" charset="2"/>
              <a:buChar char="n"/>
            </a:pPr>
            <a:r>
              <a:rPr lang="en-US" sz="2400" dirty="0">
                <a:solidFill>
                  <a:schemeClr val="bg1"/>
                </a:solidFill>
              </a:rPr>
              <a:t> assumes discontinuity but most </a:t>
            </a:r>
            <a:r>
              <a:rPr lang="en-US" sz="2400" dirty="0">
                <a:solidFill>
                  <a:srgbClr val="FFC000"/>
                </a:solidFill>
              </a:rPr>
              <a:t>spatial patterns are continuous</a:t>
            </a:r>
            <a:r>
              <a:rPr lang="en-US" sz="2400" dirty="0">
                <a:solidFill>
                  <a:schemeClr val="bg1"/>
                </a:solidFill>
              </a:rPr>
              <a:t> and they do not stop &amp; start at the border.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09600" y="923925"/>
            <a:ext cx="8077200" cy="6068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FFCC00"/>
                </a:solidFill>
              </a:rPr>
              <a:t>Example 2: </a:t>
            </a:r>
            <a:r>
              <a:rPr lang="en-US" sz="2400" b="1" dirty="0">
                <a:solidFill>
                  <a:schemeClr val="bg1"/>
                </a:solidFill>
              </a:rPr>
              <a:t>Houston House Price Estimate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14400" y="304800"/>
            <a:ext cx="22606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Motivation</a:t>
            </a:r>
          </a:p>
        </p:txBody>
      </p:sp>
      <p:pic>
        <p:nvPicPr>
          <p:cNvPr id="7" name="Picture 29" descr="topbanner_dmm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248400"/>
            <a:ext cx="8229600" cy="57943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3" name="Rectangle 3"/>
          <p:cNvSpPr>
            <a:spLocks noChangeArrowheads="1"/>
          </p:cNvSpPr>
          <p:nvPr/>
        </p:nvSpPr>
        <p:spPr bwMode="auto">
          <a:xfrm>
            <a:off x="3886200" y="1371600"/>
            <a:ext cx="43672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buClr>
                <a:srgbClr val="FFCC00"/>
              </a:buClr>
            </a:pPr>
            <a:r>
              <a:rPr lang="en-US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75525" name="Rectangle 5"/>
          <p:cNvSpPr>
            <a:spLocks noChangeArrowheads="1"/>
          </p:cNvSpPr>
          <p:nvPr/>
        </p:nvSpPr>
        <p:spPr bwMode="auto">
          <a:xfrm>
            <a:off x="914400" y="304800"/>
            <a:ext cx="22606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Example</a:t>
            </a:r>
          </a:p>
        </p:txBody>
      </p:sp>
      <p:sp>
        <p:nvSpPr>
          <p:cNvPr id="875526" name="Rectangle 6"/>
          <p:cNvSpPr>
            <a:spLocks noChangeArrowheads="1"/>
          </p:cNvSpPr>
          <p:nvPr/>
        </p:nvSpPr>
        <p:spPr bwMode="auto">
          <a:xfrm>
            <a:off x="609600" y="923925"/>
            <a:ext cx="8077200" cy="6068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lnSpc>
                <a:spcPct val="14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FFCC00"/>
                </a:solidFill>
              </a:rPr>
              <a:t>Example 2: </a:t>
            </a:r>
            <a:r>
              <a:rPr lang="en-US" sz="2400" b="1" dirty="0">
                <a:solidFill>
                  <a:schemeClr val="bg1"/>
                </a:solidFill>
              </a:rPr>
              <a:t>Houston House Price Estimate </a:t>
            </a:r>
          </a:p>
        </p:txBody>
      </p:sp>
      <p:pic>
        <p:nvPicPr>
          <p:cNvPr id="6" name="Picture 5" descr="map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530758"/>
            <a:ext cx="3225800" cy="357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 bwMode="auto">
          <a:xfrm rot="10800000" flipV="1">
            <a:off x="3657600" y="4377389"/>
            <a:ext cx="2895600" cy="76200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 bwMode="auto">
          <a:xfrm>
            <a:off x="1828799" y="4252218"/>
            <a:ext cx="1905001" cy="544270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$180,000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rot="10800000" flipV="1">
            <a:off x="3657601" y="3702459"/>
            <a:ext cx="2895600" cy="76200"/>
          </a:xfrm>
          <a:prstGeom prst="straightConnector1">
            <a:avLst/>
          </a:prstGeom>
          <a:ln w="38100">
            <a:solidFill>
              <a:srgbClr val="FFC000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 bwMode="auto">
          <a:xfrm>
            <a:off x="1828800" y="3577288"/>
            <a:ext cx="1905001" cy="544270"/>
          </a:xfrm>
          <a:prstGeom prst="ellips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$350,000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09600" y="5159102"/>
            <a:ext cx="8077200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</a:rPr>
              <a:t> Houses A, B have very similar characteristics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>
                <a:solidFill>
                  <a:schemeClr val="bg1"/>
                </a:solidFill>
              </a:rPr>
              <a:t> OLS produces single parameter estimates for predictor variables like </a:t>
            </a:r>
            <a:r>
              <a:rPr lang="en-US" sz="2000" i="1" dirty="0" err="1">
                <a:solidFill>
                  <a:schemeClr val="bg1"/>
                </a:solidFill>
              </a:rPr>
              <a:t>noOfRooms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squareFootage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yearBuilt</a:t>
            </a:r>
            <a:r>
              <a:rPr lang="en-US" sz="2000" dirty="0">
                <a:solidFill>
                  <a:schemeClr val="bg1"/>
                </a:solidFill>
              </a:rPr>
              <a:t>, etc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11" name="Picture 29" descr="topbanner_dmm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248400"/>
            <a:ext cx="8229600" cy="5794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&gt;&lt;Slide id=&quot;272&quot; dur=&quot;.899&quot;/&gt;&lt;Slide id=&quot;275&quot; dur=&quot;.639&quot;/&gt;&lt;Slide id=&quot;274&quot; dur=&quot;.51&quot;/&gt;&lt;Slide id=&quot;276&quot; dur=&quot;1.809&quot;/&gt;&lt;/Timings&gt;&lt;/WMTools&gt;"/>
</p:tagLst>
</file>

<file path=ppt/theme/theme1.xml><?xml version="1.0" encoding="utf-8"?>
<a:theme xmlns:a="http://schemas.openxmlformats.org/drawingml/2006/main" name="HRWslidemaster">
  <a:themeElements>
    <a:clrScheme name="HRWslide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RWslidemaster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RWslide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Wslide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Wslide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Wslide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Wslide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Wslide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Wslide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Wslide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Wslide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Wslide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Wslide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Wslide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17733</TotalTime>
  <Words>1311</Words>
  <Application>Microsoft Office PowerPoint</Application>
  <PresentationFormat>On-screen Show (4:3)</PresentationFormat>
  <Paragraphs>135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  <vt:variant>
        <vt:lpstr>Custom Shows</vt:lpstr>
      </vt:variant>
      <vt:variant>
        <vt:i4>12</vt:i4>
      </vt:variant>
    </vt:vector>
  </HeadingPairs>
  <TitlesOfParts>
    <vt:vector size="26" baseType="lpstr">
      <vt:lpstr>Arial</vt:lpstr>
      <vt:lpstr>Times</vt:lpstr>
      <vt:lpstr>Wingdings</vt:lpstr>
      <vt:lpstr>HRWslidemaster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</vt:lpstr>
      <vt:lpstr>bellringers</vt:lpstr>
      <vt:lpstr>transparencies</vt:lpstr>
      <vt:lpstr>stp</vt:lpstr>
      <vt:lpstr>EQK sect 1</vt:lpstr>
      <vt:lpstr>EQK sect 2</vt:lpstr>
      <vt:lpstr>EQK sect 3</vt:lpstr>
      <vt:lpstr>VIsCon</vt:lpstr>
      <vt:lpstr>Image</vt:lpstr>
      <vt:lpstr>Menu</vt:lpstr>
      <vt:lpstr>Resources</vt:lpstr>
      <vt:lpstr>CNN</vt:lpstr>
    </vt:vector>
  </TitlesOfParts>
  <Company>HRW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Pallmeyer</dc:creator>
  <cp:lastModifiedBy>Eick, Christoph F</cp:lastModifiedBy>
  <cp:revision>528</cp:revision>
  <cp:lastPrinted>2004-02-20T14:12:55Z</cp:lastPrinted>
  <dcterms:created xsi:type="dcterms:W3CDTF">2004-06-17T17:19:03Z</dcterms:created>
  <dcterms:modified xsi:type="dcterms:W3CDTF">2022-11-18T14:50:13Z</dcterms:modified>
</cp:coreProperties>
</file>